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10287000" cy="18288000"/>
  <p:embeddedFontLst>
    <p:embeddedFont>
      <p:font typeface="Nanum Myeongjo" panose="020B0600000101010101" charset="-127"/>
      <p:regular r:id="rId17"/>
      <p:bold r:id="rId18"/>
    </p:embeddedFont>
    <p:embeddedFont>
      <p:font typeface="Malgun Gothic" panose="020B0503020000020004" pitchFamily="50" charset="-127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i8xcH5sDiesMXwiYdHRFps2EqI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261" autoAdjust="0"/>
  </p:normalViewPr>
  <p:slideViewPr>
    <p:cSldViewPr snapToGrid="0">
      <p:cViewPr>
        <p:scale>
          <a:sx n="33" d="100"/>
          <a:sy n="33" d="100"/>
        </p:scale>
        <p:origin x="498" y="7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1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앱의 전원은 컨트롤 화면에 구현했는데요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사용자가 보일러 컨트롤 화면을 요청하면 앱에서 보일러 컨트롤 화면을 출력해줍니다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 후 사용자가 보일러 끄기 요청을 하면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앱은 보일러 상태 데이터 수정을 웹으로 요청하고 웹은 데이터베이스에게 보일러 상태 데이터 수정을 요청합니다.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 후 수정된 데이터가 다시 웹으로 전달되어 수정된 데이터가 포함된 웹페이지가 앱으로 전달 되어 현재 상태 off 화면이 출력됩니다</a:t>
            </a:r>
            <a:endParaRPr/>
          </a:p>
        </p:txBody>
      </p:sp>
      <p:sp>
        <p:nvSpPr>
          <p:cNvPr id="259" name="Google Shape;259;p1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보일러 켜기 요청도 앞선 내용과 같은 과정으로 진행됩니다.</a:t>
            </a:r>
            <a:endParaRPr/>
          </a:p>
        </p:txBody>
      </p:sp>
      <p:sp>
        <p:nvSpPr>
          <p:cNvPr id="280" name="Google Shape;280;p11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실행 영상 입니다.</a:t>
            </a:r>
            <a:endParaRPr/>
          </a:p>
        </p:txBody>
      </p:sp>
      <p:sp>
        <p:nvSpPr>
          <p:cNvPr id="306" name="Google Shape;306;p1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발표순서는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첫번째로 교수님께서 주신 과제에 대한 목표가 무엇인지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두번째 이에 따른 저희의 실제 구현 과정이 무엇인지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세번째로 저희 어플의 시퀀스 다이어그램을 설명후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마지막으로 실제 입이 실행되는 영상으로 마무리 하겠습니다.</a:t>
            </a:r>
            <a:endParaRPr/>
          </a:p>
        </p:txBody>
      </p:sp>
      <p:sp>
        <p:nvSpPr>
          <p:cNvPr id="96" name="Google Shape;96;p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저희의 과제 목표는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보일러의 온도를 알려주고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전원 조절이 가능하며 다시 홈 화면으로 돌아가는 앱을 만드는것이였는데요,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이에 더해서 저희 조는 온도 조절 시스템과 시간별로 온도가 업데이트 기능을 따로 추가하였습니다.</a:t>
            </a:r>
            <a:endParaRPr/>
          </a:p>
        </p:txBody>
      </p:sp>
      <p:sp>
        <p:nvSpPr>
          <p:cNvPr id="119" name="Google Shape;119;p3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환경 구성은 DB/ WEB/ ANDROID을 타겟으로 정하고 진행 하였습니다. 이에 따라 저희는 다음과 같은 개발 툴 또는 패키지 관리 및 협업 툴을 사용하였습니다.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또한 클라이언트단에서 요청한 데이터인 json을 파싱하고 처리 하기위해서 gradle 패키지 관리를 통해 gson을 이용해 개발 진행을 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마리아 DB는 데이터베이스를 구성하고 설계하는데 있어서 HeidSQL을 사용하여 프로젝트를 진행하기 위한 TIME,  TMEP, STATUS 데이터 cloumn을 생성 하였습니다.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이를 이용자가 접근하여 볼 수 있는 웹페이지 또는 모바일 기기에서 확인 가능한 restful api를 적용 하기 위해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Apache serve를 이용했으며 URL servlet를 위해 apache tomcat를 사용했습니다.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톰캣을 통해 생성된 Json타입의 데이터는 다음과 같이 들어오는 것을 확인 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또한, 변경된 데이터는 다음과 같이 이용자 또는 관리자 웹페이지 에서 확인 이 가능합니다.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DB는 센서 업데이트 주기에 맞춰 시간으로 정렬 되어있습니다.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+이미지 테스트 해보고 웹페이지 이미지 바꿀수 있으면 바꿀것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5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Real time으로 온도의 변화 및 다른 유저의 멀티 사용으로 인한 DB 리프레쉬 데이터를 다음과 같이 timer thread를 이용하여 주기적으로 데이터의 상태 및 수치가 textview 및 imageview에서 표시 되도록 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또한 다른 이용자 또는 사용자가 보일러의 상태를 변경한 경우 On일때는 보일러의 온도값이 보이며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(슬라이드 애니메이션)Off일때는 보일러의 온도가 보이지 않게 설정했습니다.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8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DB에서 업데이트된 상태의 state를 받아오며 이에 맞춰 사용자는 현재 기기의 상태를 확인 하며 터치와 동시에 toggle 형태의 ON OFF 가 선택 되어 DB에 업데이트를 요청합니다.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2da4e163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2da4e1636_0_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관리자 모드로 진입시 다음과 같이 목록을 통해 형재 있는 DB time의 온도 값을 수정 하고 업데이트 할 수 있습니다.</a:t>
            </a:r>
            <a:endParaRPr/>
          </a:p>
        </p:txBody>
      </p:sp>
      <p:sp>
        <p:nvSpPr>
          <p:cNvPr id="216" name="Google Shape;216;g122da4e1636_0_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 앱의 전체적 시퀀스 다이어그램은 왼쪽과 같은데요,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각 부분별로 나눠서 자세히 알아보겠습니다.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우선 첫번째로 유저가 앱을 접속하면 앱에서는 웹으로 홈페이지 요청을 합니다. 그러면 웹에서 데이터베이스로 보일러 온도 데이터를 요청하고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데이터베이스는 데이터를 웹으로 전달해줍니다. 이는 다시 앱으로 전달 되고 사용자에게 화면을 출력시켜줍니다.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 조는 시간경과에 따른 온도 데이터 업데이트 기능을 추가했는데요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시간이 흐르면 앱에서는 웹으로 홈페이지를 요청, 웹은 다시 데이터 베이스에게 현재시각 보일러 데이터를 요청 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데이터베이스는 다시 현재시각 보일러 데이터를 웹으로 전달, 웹은 다시 앱으로 시간별 데이터를 포함한 웹페이지를 전달하여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사용자에게 새로운 보일러 온도가 포함된 화면을 출력시켜줍니다.</a:t>
            </a:r>
            <a:endParaRPr/>
          </a:p>
        </p:txBody>
      </p:sp>
      <p:sp>
        <p:nvSpPr>
          <p:cNvPr id="233" name="Google Shape;233;p9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4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55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image" Target="../media/image3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gif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9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5124" y="5268623"/>
            <a:ext cx="12575467" cy="49371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3048000" y="4253977"/>
            <a:ext cx="8839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발표</a:t>
            </a:r>
            <a:endParaRPr sz="7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268224" y="266700"/>
            <a:ext cx="66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718EB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서울 상공회의소 IOT SW 개발 과정</a:t>
            </a:r>
            <a:endParaRPr sz="2800">
              <a:solidFill>
                <a:srgbClr val="718EB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3074508" y="4835060"/>
            <a:ext cx="27518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박재완 이민정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855124" y="5826568"/>
            <a:ext cx="78890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자바와 스프링부트를 이용한 실시간 보일러 온도 어플리케이션 제작</a:t>
            </a:r>
            <a:endParaRPr sz="1800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7220524" y="6688098"/>
            <a:ext cx="3653695" cy="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1517912" y="6688098"/>
            <a:ext cx="3653695" cy="29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9"/>
          <p:cNvGrpSpPr/>
          <p:nvPr/>
        </p:nvGrpSpPr>
        <p:grpSpPr>
          <a:xfrm>
            <a:off x="3140629" y="6362700"/>
            <a:ext cx="4863754" cy="1882895"/>
            <a:chOff x="4279103" y="6714376"/>
            <a:chExt cx="4863754" cy="1882895"/>
          </a:xfrm>
        </p:grpSpPr>
        <p:pic>
          <p:nvPicPr>
            <p:cNvPr id="238" name="Google Shape;238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3481938" y="7603710"/>
              <a:ext cx="1843394" cy="64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92054" y="8532545"/>
              <a:ext cx="4750803" cy="64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4279103" y="6714376"/>
              <a:ext cx="249066" cy="24906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1" name="Google Shape;241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20853" y="4430"/>
            <a:ext cx="10767147" cy="1032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9"/>
          <p:cNvGrpSpPr/>
          <p:nvPr/>
        </p:nvGrpSpPr>
        <p:grpSpPr>
          <a:xfrm rot="10800000" flipH="1">
            <a:off x="7419475" y="6564011"/>
            <a:ext cx="2210038" cy="507854"/>
            <a:chOff x="10679530" y="2168689"/>
            <a:chExt cx="2210038" cy="1324661"/>
          </a:xfrm>
        </p:grpSpPr>
        <p:grpSp>
          <p:nvGrpSpPr>
            <p:cNvPr id="243" name="Google Shape;243;p9"/>
            <p:cNvGrpSpPr/>
            <p:nvPr/>
          </p:nvGrpSpPr>
          <p:grpSpPr>
            <a:xfrm>
              <a:off x="10679530" y="2168689"/>
              <a:ext cx="2145193" cy="1324660"/>
              <a:chOff x="10679530" y="2168689"/>
              <a:chExt cx="2145193" cy="1324660"/>
            </a:xfrm>
          </p:grpSpPr>
          <p:pic>
            <p:nvPicPr>
              <p:cNvPr id="244" name="Google Shape;244;p9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 rot="5400000">
                <a:off x="12153520" y="2822146"/>
                <a:ext cx="1296870" cy="455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5" name="Google Shape;245;p9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10679530" y="2168689"/>
                <a:ext cx="2130573" cy="455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6" name="Google Shape;246;p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rot="5400000">
              <a:off x="12714344" y="3318126"/>
              <a:ext cx="175224" cy="1752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7" name="Google Shape;247;p9"/>
          <p:cNvPicPr preferRelativeResize="0"/>
          <p:nvPr/>
        </p:nvPicPr>
        <p:blipFill rotWithShape="1">
          <a:blip r:embed="rId11">
            <a:alphaModFix/>
          </a:blip>
          <a:srcRect r="736"/>
          <a:stretch/>
        </p:blipFill>
        <p:spPr>
          <a:xfrm>
            <a:off x="-46874" y="1"/>
            <a:ext cx="8215514" cy="63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0" y="6337673"/>
            <a:ext cx="8168639" cy="413982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9"/>
          <p:cNvSpPr/>
          <p:nvPr/>
        </p:nvSpPr>
        <p:spPr>
          <a:xfrm>
            <a:off x="15537723" y="89347"/>
            <a:ext cx="26068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Sequence diagram</a:t>
            </a:r>
            <a:endParaRPr sz="2400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50" name="Google Shape;250;p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450468" y="2521494"/>
            <a:ext cx="9653810" cy="47088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9"/>
          <p:cNvGrpSpPr/>
          <p:nvPr/>
        </p:nvGrpSpPr>
        <p:grpSpPr>
          <a:xfrm>
            <a:off x="7520853" y="746632"/>
            <a:ext cx="2210038" cy="1324661"/>
            <a:chOff x="10679530" y="2168689"/>
            <a:chExt cx="2210038" cy="1324661"/>
          </a:xfrm>
        </p:grpSpPr>
        <p:grpSp>
          <p:nvGrpSpPr>
            <p:cNvPr id="252" name="Google Shape;252;p9"/>
            <p:cNvGrpSpPr/>
            <p:nvPr/>
          </p:nvGrpSpPr>
          <p:grpSpPr>
            <a:xfrm>
              <a:off x="10679530" y="2168689"/>
              <a:ext cx="2145193" cy="1324660"/>
              <a:chOff x="10679530" y="2168689"/>
              <a:chExt cx="2145193" cy="1324660"/>
            </a:xfrm>
          </p:grpSpPr>
          <p:pic>
            <p:nvPicPr>
              <p:cNvPr id="253" name="Google Shape;253;p9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 rot="5400000">
                <a:off x="12153520" y="2822146"/>
                <a:ext cx="1296870" cy="455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" name="Google Shape;254;p9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10679530" y="2168689"/>
                <a:ext cx="2130573" cy="455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5" name="Google Shape;255;p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rot="5400000">
              <a:off x="12714344" y="3318126"/>
              <a:ext cx="175224" cy="1752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7220524" y="6688098"/>
            <a:ext cx="3653695" cy="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1517912" y="6688098"/>
            <a:ext cx="3653695" cy="29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10"/>
          <p:cNvGrpSpPr/>
          <p:nvPr/>
        </p:nvGrpSpPr>
        <p:grpSpPr>
          <a:xfrm>
            <a:off x="3140629" y="6362700"/>
            <a:ext cx="4863754" cy="1882895"/>
            <a:chOff x="4279103" y="6714376"/>
            <a:chExt cx="4863754" cy="1882895"/>
          </a:xfrm>
        </p:grpSpPr>
        <p:pic>
          <p:nvPicPr>
            <p:cNvPr id="264" name="Google Shape;264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3481938" y="7603710"/>
              <a:ext cx="1843394" cy="64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92054" y="8532545"/>
              <a:ext cx="4750803" cy="64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4279103" y="6714376"/>
              <a:ext cx="249066" cy="24906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" name="Google Shape;267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20853" y="4430"/>
            <a:ext cx="10767147" cy="1032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0"/>
          <p:cNvPicPr preferRelativeResize="0"/>
          <p:nvPr/>
        </p:nvPicPr>
        <p:blipFill rotWithShape="1">
          <a:blip r:embed="rId8">
            <a:alphaModFix/>
          </a:blip>
          <a:srcRect r="736"/>
          <a:stretch/>
        </p:blipFill>
        <p:spPr>
          <a:xfrm>
            <a:off x="-46874" y="1"/>
            <a:ext cx="8215514" cy="63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6337673"/>
            <a:ext cx="8168639" cy="4139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0"/>
          <p:cNvPicPr preferRelativeResize="0"/>
          <p:nvPr/>
        </p:nvPicPr>
        <p:blipFill rotWithShape="1">
          <a:blip r:embed="rId8">
            <a:alphaModFix/>
          </a:blip>
          <a:srcRect l="7716" t="61338" r="6580"/>
          <a:stretch/>
        </p:blipFill>
        <p:spPr>
          <a:xfrm>
            <a:off x="8274013" y="2569250"/>
            <a:ext cx="9908614" cy="371128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0"/>
          <p:cNvSpPr/>
          <p:nvPr/>
        </p:nvSpPr>
        <p:spPr>
          <a:xfrm>
            <a:off x="15537723" y="89347"/>
            <a:ext cx="26068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Sequence diagram</a:t>
            </a:r>
            <a:endParaRPr sz="2400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272" name="Google Shape;272;p10"/>
          <p:cNvGrpSpPr/>
          <p:nvPr/>
        </p:nvGrpSpPr>
        <p:grpSpPr>
          <a:xfrm rot="10800000" flipH="1">
            <a:off x="7063620" y="6524980"/>
            <a:ext cx="2210038" cy="1324661"/>
            <a:chOff x="10679530" y="2168689"/>
            <a:chExt cx="2210038" cy="1324661"/>
          </a:xfrm>
        </p:grpSpPr>
        <p:grpSp>
          <p:nvGrpSpPr>
            <p:cNvPr id="273" name="Google Shape;273;p10"/>
            <p:cNvGrpSpPr/>
            <p:nvPr/>
          </p:nvGrpSpPr>
          <p:grpSpPr>
            <a:xfrm>
              <a:off x="10679530" y="2168689"/>
              <a:ext cx="2145193" cy="1324660"/>
              <a:chOff x="10679530" y="2168689"/>
              <a:chExt cx="2145193" cy="1324660"/>
            </a:xfrm>
          </p:grpSpPr>
          <p:pic>
            <p:nvPicPr>
              <p:cNvPr id="274" name="Google Shape;274;p10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 rot="5400000">
                <a:off x="12153520" y="2822146"/>
                <a:ext cx="1296870" cy="455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5" name="Google Shape;275;p10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10679530" y="2168689"/>
                <a:ext cx="2130573" cy="455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6" name="Google Shape;276;p1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rot="5400000">
              <a:off x="12714344" y="3318126"/>
              <a:ext cx="175224" cy="1752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7220524" y="6688098"/>
            <a:ext cx="3653695" cy="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1517912" y="6688098"/>
            <a:ext cx="3653695" cy="29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11"/>
          <p:cNvGrpSpPr/>
          <p:nvPr/>
        </p:nvGrpSpPr>
        <p:grpSpPr>
          <a:xfrm>
            <a:off x="3140629" y="6362700"/>
            <a:ext cx="4863754" cy="1882895"/>
            <a:chOff x="4279103" y="6714376"/>
            <a:chExt cx="4863754" cy="1882895"/>
          </a:xfrm>
        </p:grpSpPr>
        <p:pic>
          <p:nvPicPr>
            <p:cNvPr id="285" name="Google Shape;285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3481938" y="7603710"/>
              <a:ext cx="1843394" cy="64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92054" y="8532545"/>
              <a:ext cx="4750803" cy="64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1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4279103" y="6714376"/>
              <a:ext cx="249066" cy="24906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8" name="Google Shape;288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20853" y="4430"/>
            <a:ext cx="10767147" cy="10323810"/>
          </a:xfrm>
          <a:prstGeom prst="rect">
            <a:avLst/>
          </a:prstGeom>
          <a:solidFill>
            <a:srgbClr val="002060"/>
          </a:solidFill>
          <a:ln>
            <a:noFill/>
          </a:ln>
        </p:spPr>
      </p:pic>
      <p:grpSp>
        <p:nvGrpSpPr>
          <p:cNvPr id="289" name="Google Shape;289;p11"/>
          <p:cNvGrpSpPr/>
          <p:nvPr/>
        </p:nvGrpSpPr>
        <p:grpSpPr>
          <a:xfrm rot="10800000" flipH="1">
            <a:off x="7419475" y="6564011"/>
            <a:ext cx="2210038" cy="507854"/>
            <a:chOff x="10679530" y="2168689"/>
            <a:chExt cx="2210038" cy="1324661"/>
          </a:xfrm>
        </p:grpSpPr>
        <p:grpSp>
          <p:nvGrpSpPr>
            <p:cNvPr id="290" name="Google Shape;290;p11"/>
            <p:cNvGrpSpPr/>
            <p:nvPr/>
          </p:nvGrpSpPr>
          <p:grpSpPr>
            <a:xfrm>
              <a:off x="10679530" y="2168689"/>
              <a:ext cx="2145193" cy="1324660"/>
              <a:chOff x="10679530" y="2168689"/>
              <a:chExt cx="2145193" cy="1324660"/>
            </a:xfrm>
          </p:grpSpPr>
          <p:pic>
            <p:nvPicPr>
              <p:cNvPr id="291" name="Google Shape;291;p11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 rot="5400000">
                <a:off x="12153520" y="2822146"/>
                <a:ext cx="1296870" cy="455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11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10679530" y="2168689"/>
                <a:ext cx="2130573" cy="455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3" name="Google Shape;293;p1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rot="5400000">
              <a:off x="12714344" y="3318126"/>
              <a:ext cx="175224" cy="1752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4" name="Google Shape;294;p11"/>
          <p:cNvPicPr preferRelativeResize="0"/>
          <p:nvPr/>
        </p:nvPicPr>
        <p:blipFill rotWithShape="1">
          <a:blip r:embed="rId11">
            <a:alphaModFix/>
          </a:blip>
          <a:srcRect r="736"/>
          <a:stretch/>
        </p:blipFill>
        <p:spPr>
          <a:xfrm>
            <a:off x="-46874" y="1"/>
            <a:ext cx="8215514" cy="63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0" y="6337673"/>
            <a:ext cx="8168639" cy="4139827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1"/>
          <p:cNvSpPr/>
          <p:nvPr/>
        </p:nvSpPr>
        <p:spPr>
          <a:xfrm>
            <a:off x="15537723" y="89347"/>
            <a:ext cx="26068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Sequence diagram</a:t>
            </a:r>
            <a:endParaRPr sz="2400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97" name="Google Shape;297;p1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290551" y="3518795"/>
            <a:ext cx="9792899" cy="4259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11"/>
          <p:cNvGrpSpPr/>
          <p:nvPr/>
        </p:nvGrpSpPr>
        <p:grpSpPr>
          <a:xfrm rot="10800000" flipH="1">
            <a:off x="7155789" y="8104263"/>
            <a:ext cx="2210038" cy="1324661"/>
            <a:chOff x="10679530" y="2168689"/>
            <a:chExt cx="2210038" cy="1324661"/>
          </a:xfrm>
        </p:grpSpPr>
        <p:grpSp>
          <p:nvGrpSpPr>
            <p:cNvPr id="299" name="Google Shape;299;p11"/>
            <p:cNvGrpSpPr/>
            <p:nvPr/>
          </p:nvGrpSpPr>
          <p:grpSpPr>
            <a:xfrm>
              <a:off x="10679530" y="2168689"/>
              <a:ext cx="2145193" cy="1324660"/>
              <a:chOff x="10679530" y="2168689"/>
              <a:chExt cx="2145193" cy="1324660"/>
            </a:xfrm>
          </p:grpSpPr>
          <p:pic>
            <p:nvPicPr>
              <p:cNvPr id="300" name="Google Shape;300;p11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 rot="5400000">
                <a:off x="12153520" y="2822146"/>
                <a:ext cx="1296870" cy="455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1" name="Google Shape;301;p11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10679530" y="2168689"/>
                <a:ext cx="2130573" cy="455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2" name="Google Shape;302;p1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rot="5400000">
              <a:off x="12714344" y="3318126"/>
              <a:ext cx="175224" cy="1752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2"/>
          <p:cNvSpPr/>
          <p:nvPr/>
        </p:nvSpPr>
        <p:spPr>
          <a:xfrm>
            <a:off x="3025867" y="1928882"/>
            <a:ext cx="13182600" cy="71628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275949"/>
            <a:ext cx="5206105" cy="40886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2"/>
          <p:cNvSpPr/>
          <p:nvPr/>
        </p:nvSpPr>
        <p:spPr>
          <a:xfrm>
            <a:off x="130038" y="321251"/>
            <a:ext cx="4287798" cy="2318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>
                <a:solidFill>
                  <a:srgbClr val="002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실행 영상</a:t>
            </a:r>
            <a:endParaRPr sz="5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11" name="Google Shape;311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42650" y="242176"/>
            <a:ext cx="805224" cy="953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최종 시연">
            <a:hlinkClick r:id="" action="ppaction://media"/>
            <a:extLst>
              <a:ext uri="{FF2B5EF4-FFF2-40B4-BE49-F238E27FC236}">
                <a16:creationId xmlns:a16="http://schemas.microsoft.com/office/drawing/2014/main" id="{738683C6-56FA-4801-A943-F48A6FCF35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21905" y="1941945"/>
            <a:ext cx="12590523" cy="70821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5400" y="3770090"/>
            <a:ext cx="7425179" cy="1540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3308" y="5106062"/>
            <a:ext cx="5299098" cy="408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6997" y="2195969"/>
            <a:ext cx="5637759" cy="4088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2"/>
          <p:cNvGrpSpPr/>
          <p:nvPr/>
        </p:nvGrpSpPr>
        <p:grpSpPr>
          <a:xfrm>
            <a:off x="-1274105" y="-4226148"/>
            <a:ext cx="9485541" cy="18971082"/>
            <a:chOff x="-561068" y="-1806147"/>
            <a:chExt cx="9485541" cy="18971082"/>
          </a:xfrm>
        </p:grpSpPr>
        <p:pic>
          <p:nvPicPr>
            <p:cNvPr id="100" name="Google Shape;100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561068" y="-1806147"/>
              <a:ext cx="9485541" cy="189710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32926" y="2859231"/>
              <a:ext cx="4742771" cy="94855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" name="Google Shape;102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2303" y="3013823"/>
            <a:ext cx="1330811" cy="133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32303" y="4647312"/>
            <a:ext cx="1330811" cy="133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32303" y="6280801"/>
            <a:ext cx="1330811" cy="133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32303" y="7914290"/>
            <a:ext cx="1330811" cy="1330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/>
          <p:nvPr/>
        </p:nvSpPr>
        <p:spPr>
          <a:xfrm>
            <a:off x="6809601" y="971349"/>
            <a:ext cx="4668798" cy="178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 b="1">
                <a:solidFill>
                  <a:srgbClr val="002060"/>
                </a:solidFill>
                <a:latin typeface="Batang"/>
                <a:ea typeface="Batang"/>
                <a:cs typeface="Batang"/>
                <a:sym typeface="Batang"/>
              </a:rPr>
              <a:t>발표순서</a:t>
            </a:r>
            <a:endParaRPr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8098458" y="3434144"/>
            <a:ext cx="9144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</a:t>
            </a:r>
            <a:r>
              <a:rPr lang="ko-KR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8148811" y="5080747"/>
            <a:ext cx="94490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2.</a:t>
            </a:r>
            <a:endParaRPr sz="4000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8188679" y="6701122"/>
            <a:ext cx="9144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3.</a:t>
            </a:r>
            <a:endParaRPr sz="4000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8164062" y="8374189"/>
            <a:ext cx="9144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4.</a:t>
            </a:r>
            <a:endParaRPr sz="4000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1662883" y="1621780"/>
            <a:ext cx="3456781" cy="6827199"/>
          </a:xfrm>
          <a:prstGeom prst="rect">
            <a:avLst/>
          </a:prstGeom>
          <a:solidFill>
            <a:srgbClr val="3F3F3F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9518402" y="3655032"/>
            <a:ext cx="18613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과제 목표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9518402" y="8482977"/>
            <a:ext cx="466879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앱 실행 영상</a:t>
            </a:r>
            <a:endParaRPr sz="2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9518402" y="5278871"/>
            <a:ext cx="41452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실제 구현 과정</a:t>
            </a:r>
            <a:endParaRPr sz="2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9518402" y="6830983"/>
            <a:ext cx="343167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Sequence diagram</a:t>
            </a:r>
            <a:endParaRPr sz="2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966" y="1169955"/>
            <a:ext cx="5202000" cy="41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3"/>
          <p:cNvGrpSpPr/>
          <p:nvPr/>
        </p:nvGrpSpPr>
        <p:grpSpPr>
          <a:xfrm>
            <a:off x="5426074" y="-526948"/>
            <a:ext cx="6987483" cy="13974965"/>
            <a:chOff x="5706126" y="-636516"/>
            <a:chExt cx="6987483" cy="13974965"/>
          </a:xfrm>
        </p:grpSpPr>
        <p:pic>
          <p:nvPicPr>
            <p:cNvPr id="123" name="Google Shape;123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06126" y="-636516"/>
              <a:ext cx="6987483" cy="13974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395987" y="2800214"/>
              <a:ext cx="3493741" cy="69874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5" name="Google Shape;125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62967" y="4169927"/>
            <a:ext cx="5152968" cy="130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7937" y="3682797"/>
            <a:ext cx="599683" cy="1031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62967" y="6981294"/>
            <a:ext cx="5152968" cy="130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62967" y="4169927"/>
            <a:ext cx="5152968" cy="130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 rotWithShape="1">
          <a:blip r:embed="rId7">
            <a:alphaModFix amt="50000"/>
          </a:blip>
          <a:srcRect/>
          <a:stretch/>
        </p:blipFill>
        <p:spPr>
          <a:xfrm>
            <a:off x="1157937" y="3682797"/>
            <a:ext cx="599683" cy="1031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142540" y="4217919"/>
            <a:ext cx="5152968" cy="130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434572" y="3755095"/>
            <a:ext cx="860795" cy="981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42435" y="6979365"/>
            <a:ext cx="5152968" cy="13025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"/>
          <p:cNvSpPr txBox="1"/>
          <p:nvPr/>
        </p:nvSpPr>
        <p:spPr>
          <a:xfrm>
            <a:off x="242725" y="370312"/>
            <a:ext cx="46482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3845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과제 목표</a:t>
            </a:r>
            <a:endParaRPr sz="5400">
              <a:solidFill>
                <a:srgbClr val="3845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2090400" y="6245057"/>
            <a:ext cx="49149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ON/OFF 조절</a:t>
            </a:r>
            <a:endParaRPr sz="4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11046935" y="3441597"/>
            <a:ext cx="430000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보일러 온도 표시</a:t>
            </a:r>
            <a:endParaRPr sz="4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11026315" y="6271479"/>
            <a:ext cx="65151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시간별 온도 업데이트</a:t>
            </a:r>
            <a:endParaRPr sz="4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7662911" y="3682797"/>
            <a:ext cx="2513807" cy="5121434"/>
          </a:xfrm>
          <a:prstGeom prst="rect">
            <a:avLst/>
          </a:prstGeom>
          <a:solidFill>
            <a:srgbClr val="3F3F3F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3"/>
          <p:cNvPicPr preferRelativeResize="0"/>
          <p:nvPr/>
        </p:nvPicPr>
        <p:blipFill rotWithShape="1">
          <a:blip r:embed="rId10">
            <a:alphaModFix amt="35000"/>
          </a:blip>
          <a:srcRect/>
          <a:stretch/>
        </p:blipFill>
        <p:spPr>
          <a:xfrm>
            <a:off x="16195403" y="5633711"/>
            <a:ext cx="1762651" cy="176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 descr="텍스트, 클립아트이(가) 표시된 사진&#10;&#10;자동 생성된 설명"/>
          <p:cNvPicPr preferRelativeResize="0"/>
          <p:nvPr/>
        </p:nvPicPr>
        <p:blipFill rotWithShape="1">
          <a:blip r:embed="rId11">
            <a:alphaModFix amt="35000"/>
          </a:blip>
          <a:srcRect/>
          <a:stretch/>
        </p:blipFill>
        <p:spPr>
          <a:xfrm>
            <a:off x="175882" y="5544406"/>
            <a:ext cx="2480972" cy="248097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 txBox="1"/>
          <p:nvPr/>
        </p:nvSpPr>
        <p:spPr>
          <a:xfrm>
            <a:off x="2219481" y="3462041"/>
            <a:ext cx="324612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홈 화면</a:t>
            </a:r>
            <a:endParaRPr sz="4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11026315" y="7212061"/>
            <a:ext cx="432062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온도 조절 시스템</a:t>
            </a:r>
            <a:endParaRPr sz="4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"/>
          <p:cNvSpPr/>
          <p:nvPr/>
        </p:nvSpPr>
        <p:spPr>
          <a:xfrm>
            <a:off x="228600" y="723900"/>
            <a:ext cx="9753600" cy="51816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10287000" y="740004"/>
            <a:ext cx="7772400" cy="2422296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10287000" y="3390900"/>
            <a:ext cx="7772400" cy="25146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14020800" y="6134100"/>
            <a:ext cx="4020532" cy="38100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228600" y="6134100"/>
            <a:ext cx="13545532" cy="38100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4"/>
          <p:cNvPicPr preferRelativeResize="0"/>
          <p:nvPr/>
        </p:nvPicPr>
        <p:blipFill rotWithShape="1">
          <a:blip r:embed="rId3">
            <a:alphaModFix/>
          </a:blip>
          <a:srcRect l="36095" t="8177" r="37364" b="11096"/>
          <a:stretch/>
        </p:blipFill>
        <p:spPr>
          <a:xfrm>
            <a:off x="948316" y="908566"/>
            <a:ext cx="2832101" cy="4301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849" y="6943908"/>
            <a:ext cx="2787293" cy="243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50839" y="5996060"/>
            <a:ext cx="5907737" cy="236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06600" y="3870940"/>
            <a:ext cx="3164961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962365" y="1023980"/>
            <a:ext cx="1905102" cy="1905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209207" y="7639674"/>
            <a:ext cx="4265002" cy="2195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43834" y="2140744"/>
            <a:ext cx="4808010" cy="234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701916" y="3989748"/>
            <a:ext cx="1861347" cy="131690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"/>
          <p:cNvSpPr txBox="1"/>
          <p:nvPr/>
        </p:nvSpPr>
        <p:spPr>
          <a:xfrm>
            <a:off x="10258576" y="3415875"/>
            <a:ext cx="2895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 communication link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4"/>
          <p:cNvSpPr txBox="1"/>
          <p:nvPr/>
        </p:nvSpPr>
        <p:spPr>
          <a:xfrm>
            <a:off x="14020800" y="6134100"/>
            <a:ext cx="2895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4"/>
          <p:cNvSpPr txBox="1"/>
          <p:nvPr/>
        </p:nvSpPr>
        <p:spPr>
          <a:xfrm>
            <a:off x="228600" y="6134100"/>
            <a:ext cx="3352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컴파일 및 패키지 코드 관리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4"/>
          <p:cNvSpPr txBox="1"/>
          <p:nvPr/>
        </p:nvSpPr>
        <p:spPr>
          <a:xfrm>
            <a:off x="228600" y="723900"/>
            <a:ext cx="2895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웹 앱 개발 언어</a:t>
            </a:r>
            <a:endParaRPr/>
          </a:p>
        </p:txBody>
      </p:sp>
      <p:sp>
        <p:nvSpPr>
          <p:cNvPr id="164" name="Google Shape;164;p4"/>
          <p:cNvSpPr txBox="1"/>
          <p:nvPr/>
        </p:nvSpPr>
        <p:spPr>
          <a:xfrm>
            <a:off x="7086600" y="723900"/>
            <a:ext cx="2895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p4"/>
          <p:cNvCxnSpPr>
            <a:stCxn id="147" idx="0"/>
            <a:endCxn id="147" idx="2"/>
          </p:cNvCxnSpPr>
          <p:nvPr/>
        </p:nvCxnSpPr>
        <p:spPr>
          <a:xfrm>
            <a:off x="5105400" y="723900"/>
            <a:ext cx="0" cy="518160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" name="Google Shape;166;p4"/>
          <p:cNvSpPr txBox="1"/>
          <p:nvPr/>
        </p:nvSpPr>
        <p:spPr>
          <a:xfrm>
            <a:off x="10312400" y="723900"/>
            <a:ext cx="2895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디자인 사용 언어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249200" y="6159075"/>
            <a:ext cx="5714286" cy="38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"/>
          <p:cNvPicPr preferRelativeResize="0"/>
          <p:nvPr/>
        </p:nvPicPr>
        <p:blipFill rotWithShape="1">
          <a:blip r:embed="rId12">
            <a:alphaModFix/>
          </a:blip>
          <a:srcRect l="25726" t="38981" r="21305" b="36942"/>
          <a:stretch/>
        </p:blipFill>
        <p:spPr>
          <a:xfrm>
            <a:off x="4350839" y="8068442"/>
            <a:ext cx="3886201" cy="176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354561" y="6490307"/>
            <a:ext cx="1653742" cy="1653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>
            <a:extLst>
              <a:ext uri="{FF2B5EF4-FFF2-40B4-BE49-F238E27FC236}">
                <a16:creationId xmlns:a16="http://schemas.microsoft.com/office/drawing/2014/main" id="{31F5AF3B-56F7-4955-B177-42AF04F216D9}"/>
              </a:ext>
            </a:extLst>
          </p:cNvPr>
          <p:cNvGrpSpPr/>
          <p:nvPr/>
        </p:nvGrpSpPr>
        <p:grpSpPr>
          <a:xfrm>
            <a:off x="897211" y="1694262"/>
            <a:ext cx="16552571" cy="8452630"/>
            <a:chOff x="0" y="396402"/>
            <a:chExt cx="18288000" cy="9338833"/>
          </a:xfrm>
        </p:grpSpPr>
        <p:sp>
          <p:nvSpPr>
            <p:cNvPr id="4" name="순서도: 판단 3">
              <a:extLst>
                <a:ext uri="{FF2B5EF4-FFF2-40B4-BE49-F238E27FC236}">
                  <a16:creationId xmlns:a16="http://schemas.microsoft.com/office/drawing/2014/main" id="{0A41C070-853B-41B9-A448-4B7F23E58811}"/>
                </a:ext>
              </a:extLst>
            </p:cNvPr>
            <p:cNvSpPr/>
            <p:nvPr/>
          </p:nvSpPr>
          <p:spPr>
            <a:xfrm>
              <a:off x="8543748" y="3446849"/>
              <a:ext cx="3058633" cy="2049284"/>
            </a:xfrm>
            <a:prstGeom prst="flowChartDecision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800" dirty="0">
                  <a:solidFill>
                    <a:schemeClr val="tx1"/>
                  </a:solidFill>
                </a:rPr>
                <a:t>등록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9BACE8F-F1F2-4C2D-BC50-92A4A3F771E9}"/>
                </a:ext>
              </a:extLst>
            </p:cNvPr>
            <p:cNvSpPr/>
            <p:nvPr/>
          </p:nvSpPr>
          <p:spPr>
            <a:xfrm>
              <a:off x="3639180" y="3743581"/>
              <a:ext cx="2502191" cy="14558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>
                  <a:solidFill>
                    <a:schemeClr val="tx1"/>
                  </a:solidFill>
                </a:rPr>
                <a:t>고객</a:t>
              </a:r>
              <a:endParaRPr lang="en-US" altLang="ko-KR" sz="54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0D8BBCF-5EFE-413D-A882-DCF0ABC49F5A}"/>
                </a:ext>
              </a:extLst>
            </p:cNvPr>
            <p:cNvSpPr/>
            <p:nvPr/>
          </p:nvSpPr>
          <p:spPr>
            <a:xfrm>
              <a:off x="14004758" y="3673420"/>
              <a:ext cx="2839453" cy="15961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>
                  <a:solidFill>
                    <a:schemeClr val="tx1"/>
                  </a:solidFill>
                </a:rPr>
                <a:t>보일러</a:t>
              </a: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12711CAD-AC18-4280-A6A6-835559D0AD5B}"/>
                </a:ext>
              </a:extLst>
            </p:cNvPr>
            <p:cNvCxnSpPr>
              <a:stCxn id="5" idx="3"/>
              <a:endCxn id="4" idx="1"/>
            </p:cNvCxnSpPr>
            <p:nvPr/>
          </p:nvCxnSpPr>
          <p:spPr>
            <a:xfrm>
              <a:off x="6141371" y="4471491"/>
              <a:ext cx="2402377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6B6A4300-53F3-4FA9-8A58-3944DFEEC859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>
              <a:off x="11602381" y="4471491"/>
              <a:ext cx="2402377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5C777F4-F68A-4594-9040-782C2A4110B7}"/>
                </a:ext>
              </a:extLst>
            </p:cNvPr>
            <p:cNvSpPr/>
            <p:nvPr/>
          </p:nvSpPr>
          <p:spPr>
            <a:xfrm>
              <a:off x="1136989" y="6584990"/>
              <a:ext cx="2502191" cy="145582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>
                  <a:solidFill>
                    <a:schemeClr val="tx1"/>
                  </a:solidFill>
                </a:rPr>
                <a:t>시간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030DBEC-D00F-43F4-BCAA-F50DDEC2982B}"/>
                </a:ext>
              </a:extLst>
            </p:cNvPr>
            <p:cNvSpPr/>
            <p:nvPr/>
          </p:nvSpPr>
          <p:spPr>
            <a:xfrm>
              <a:off x="3639180" y="8279415"/>
              <a:ext cx="2502191" cy="145582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>
                  <a:solidFill>
                    <a:schemeClr val="tx1"/>
                  </a:solidFill>
                </a:rPr>
                <a:t>온도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C836A09-3245-45C5-B2BC-1A391AA02267}"/>
                </a:ext>
              </a:extLst>
            </p:cNvPr>
            <p:cNvSpPr/>
            <p:nvPr/>
          </p:nvSpPr>
          <p:spPr>
            <a:xfrm>
              <a:off x="0" y="396402"/>
              <a:ext cx="2502191" cy="145582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>
                  <a:solidFill>
                    <a:schemeClr val="tx1"/>
                  </a:solidFill>
                </a:rPr>
                <a:t>온도</a:t>
              </a: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5DA1A7FC-4980-4E98-9AED-F72FC96B859F}"/>
                </a:ext>
              </a:extLst>
            </p:cNvPr>
            <p:cNvCxnSpPr>
              <a:stCxn id="13" idx="0"/>
              <a:endCxn id="5" idx="2"/>
            </p:cNvCxnSpPr>
            <p:nvPr/>
          </p:nvCxnSpPr>
          <p:spPr>
            <a:xfrm flipV="1">
              <a:off x="2388085" y="5199401"/>
              <a:ext cx="2502191" cy="138558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A3680847-F530-417E-B056-D20488DE9A62}"/>
                </a:ext>
              </a:extLst>
            </p:cNvPr>
            <p:cNvCxnSpPr>
              <a:cxnSpLocks/>
              <a:stCxn id="14" idx="0"/>
              <a:endCxn id="5" idx="2"/>
            </p:cNvCxnSpPr>
            <p:nvPr/>
          </p:nvCxnSpPr>
          <p:spPr>
            <a:xfrm flipV="1">
              <a:off x="4890276" y="5199401"/>
              <a:ext cx="0" cy="308001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F05B2410-0C0E-4F07-A0D5-A7871E00636B}"/>
                </a:ext>
              </a:extLst>
            </p:cNvPr>
            <p:cNvCxnSpPr>
              <a:cxnSpLocks/>
              <a:stCxn id="15" idx="6"/>
              <a:endCxn id="24" idx="1"/>
            </p:cNvCxnSpPr>
            <p:nvPr/>
          </p:nvCxnSpPr>
          <p:spPr>
            <a:xfrm>
              <a:off x="2502191" y="1124312"/>
              <a:ext cx="1136988" cy="102820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BE15A9F-00B7-4762-A9DB-61772B992E54}"/>
                </a:ext>
              </a:extLst>
            </p:cNvPr>
            <p:cNvSpPr/>
            <p:nvPr/>
          </p:nvSpPr>
          <p:spPr>
            <a:xfrm>
              <a:off x="3639179" y="1424604"/>
              <a:ext cx="2502191" cy="14558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>
                  <a:solidFill>
                    <a:schemeClr val="tx1"/>
                  </a:solidFill>
                </a:rPr>
                <a:t>관리자</a:t>
              </a:r>
              <a:endParaRPr lang="en-US" altLang="ko-KR" sz="5400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F7D55291-90D0-4BB8-81D8-8B4D1BA3E0F9}"/>
                </a:ext>
              </a:extLst>
            </p:cNvPr>
            <p:cNvCxnSpPr>
              <a:cxnSpLocks/>
              <a:stCxn id="24" idx="3"/>
              <a:endCxn id="4" idx="0"/>
            </p:cNvCxnSpPr>
            <p:nvPr/>
          </p:nvCxnSpPr>
          <p:spPr>
            <a:xfrm>
              <a:off x="6141370" y="2152514"/>
              <a:ext cx="3931695" cy="129433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8C07B3B-CA5F-4B1A-80C7-BEC64E13C6C0}"/>
                </a:ext>
              </a:extLst>
            </p:cNvPr>
            <p:cNvSpPr/>
            <p:nvPr/>
          </p:nvSpPr>
          <p:spPr>
            <a:xfrm>
              <a:off x="10073064" y="7551505"/>
              <a:ext cx="2502191" cy="145582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>
                  <a:solidFill>
                    <a:schemeClr val="tx1"/>
                  </a:solidFill>
                </a:rPr>
                <a:t>시간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BFC8A18-E79C-4E8F-BDBE-57A54E8029B1}"/>
                </a:ext>
              </a:extLst>
            </p:cNvPr>
            <p:cNvSpPr/>
            <p:nvPr/>
          </p:nvSpPr>
          <p:spPr>
            <a:xfrm>
              <a:off x="15785809" y="7551505"/>
              <a:ext cx="2502191" cy="145582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>
                  <a:solidFill>
                    <a:schemeClr val="tx1"/>
                  </a:solidFill>
                </a:rPr>
                <a:t>온도</a:t>
              </a: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1BF3DE2-6DBE-40B4-BE36-07ADCA3D89E9}"/>
                </a:ext>
              </a:extLst>
            </p:cNvPr>
            <p:cNvSpPr/>
            <p:nvPr/>
          </p:nvSpPr>
          <p:spPr>
            <a:xfrm>
              <a:off x="0" y="2880424"/>
              <a:ext cx="2502191" cy="145582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>
                  <a:solidFill>
                    <a:schemeClr val="tx1"/>
                  </a:solidFill>
                </a:rPr>
                <a:t>ID</a:t>
              </a:r>
              <a:endParaRPr lang="ko-KR" altLang="en-US" sz="54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F303BA1-FC4A-48F7-8D72-E35327C61F58}"/>
                </a:ext>
              </a:extLst>
            </p:cNvPr>
            <p:cNvCxnSpPr>
              <a:cxnSpLocks/>
              <a:stCxn id="42" idx="6"/>
              <a:endCxn id="24" idx="1"/>
            </p:cNvCxnSpPr>
            <p:nvPr/>
          </p:nvCxnSpPr>
          <p:spPr>
            <a:xfrm flipV="1">
              <a:off x="2502191" y="2152514"/>
              <a:ext cx="1136988" cy="145582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B15240C3-0A82-4935-BADA-3BD4ECAAE605}"/>
                </a:ext>
              </a:extLst>
            </p:cNvPr>
            <p:cNvCxnSpPr>
              <a:cxnSpLocks/>
              <a:stCxn id="39" idx="0"/>
              <a:endCxn id="6" idx="2"/>
            </p:cNvCxnSpPr>
            <p:nvPr/>
          </p:nvCxnSpPr>
          <p:spPr>
            <a:xfrm flipV="1">
              <a:off x="11324160" y="5269562"/>
              <a:ext cx="4100325" cy="228194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1412491D-15AC-4925-A7D3-61FB5861868E}"/>
                </a:ext>
              </a:extLst>
            </p:cNvPr>
            <p:cNvCxnSpPr>
              <a:cxnSpLocks/>
              <a:stCxn id="40" idx="0"/>
              <a:endCxn id="6" idx="2"/>
            </p:cNvCxnSpPr>
            <p:nvPr/>
          </p:nvCxnSpPr>
          <p:spPr>
            <a:xfrm flipH="1" flipV="1">
              <a:off x="15424485" y="5269562"/>
              <a:ext cx="1612420" cy="228194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4F2B6B4-D91D-4CEE-8799-28F540F9C0B2}"/>
                </a:ext>
              </a:extLst>
            </p:cNvPr>
            <p:cNvSpPr/>
            <p:nvPr/>
          </p:nvSpPr>
          <p:spPr>
            <a:xfrm>
              <a:off x="6310003" y="6589524"/>
              <a:ext cx="2502191" cy="145582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>
                  <a:solidFill>
                    <a:schemeClr val="tx1"/>
                  </a:solidFill>
                </a:rPr>
                <a:t>상태</a:t>
              </a: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C0A4C20-F1A8-4109-80BD-2E6C5E81C05D}"/>
                </a:ext>
              </a:extLst>
            </p:cNvPr>
            <p:cNvCxnSpPr>
              <a:cxnSpLocks/>
              <a:stCxn id="53" idx="0"/>
              <a:endCxn id="5" idx="2"/>
            </p:cNvCxnSpPr>
            <p:nvPr/>
          </p:nvCxnSpPr>
          <p:spPr>
            <a:xfrm flipH="1" flipV="1">
              <a:off x="4890276" y="5199401"/>
              <a:ext cx="2670823" cy="139012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73DA8FC-8E46-4EFE-93C6-B059583C5082}"/>
                </a:ext>
              </a:extLst>
            </p:cNvPr>
            <p:cNvSpPr/>
            <p:nvPr/>
          </p:nvSpPr>
          <p:spPr>
            <a:xfrm>
              <a:off x="12936579" y="7551505"/>
              <a:ext cx="2502191" cy="145582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>
                  <a:solidFill>
                    <a:schemeClr val="tx1"/>
                  </a:solidFill>
                </a:rPr>
                <a:t>상태</a:t>
              </a: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B93DE18A-7522-4B3C-BF0B-3B5CB3AC0234}"/>
                </a:ext>
              </a:extLst>
            </p:cNvPr>
            <p:cNvCxnSpPr>
              <a:cxnSpLocks/>
              <a:stCxn id="59" idx="0"/>
              <a:endCxn id="6" idx="2"/>
            </p:cNvCxnSpPr>
            <p:nvPr/>
          </p:nvCxnSpPr>
          <p:spPr>
            <a:xfrm flipV="1">
              <a:off x="14187675" y="5269562"/>
              <a:ext cx="1236810" cy="228194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B70C71-44D4-44F4-91E7-1BD3CBC3041B}"/>
                </a:ext>
              </a:extLst>
            </p:cNvPr>
            <p:cNvSpPr txBox="1"/>
            <p:nvPr/>
          </p:nvSpPr>
          <p:spPr>
            <a:xfrm>
              <a:off x="10073064" y="9083657"/>
              <a:ext cx="30586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PRIMARY</a:t>
              </a:r>
              <a:r>
                <a:rPr lang="ko-KR" altLang="en-US" sz="2800" b="1" dirty="0"/>
                <a:t> </a:t>
              </a:r>
              <a:r>
                <a:rPr lang="en-US" altLang="ko-KR" sz="2800" b="1" dirty="0"/>
                <a:t>KEY</a:t>
              </a:r>
              <a:endParaRPr lang="ko-KR" altLang="en-US" sz="2800" b="1" dirty="0"/>
            </a:p>
          </p:txBody>
        </p:sp>
      </p:grpSp>
      <p:pic>
        <p:nvPicPr>
          <p:cNvPr id="68" name="Google Shape;121;p3">
            <a:extLst>
              <a:ext uri="{FF2B5EF4-FFF2-40B4-BE49-F238E27FC236}">
                <a16:creationId xmlns:a16="http://schemas.microsoft.com/office/drawing/2014/main" id="{F3D9FA7D-6396-4565-8279-A3207D78294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966" y="1169955"/>
            <a:ext cx="5202000" cy="4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133;p3">
            <a:extLst>
              <a:ext uri="{FF2B5EF4-FFF2-40B4-BE49-F238E27FC236}">
                <a16:creationId xmlns:a16="http://schemas.microsoft.com/office/drawing/2014/main" id="{01A36622-CF34-4857-AAE4-93355BF5E029}"/>
              </a:ext>
            </a:extLst>
          </p:cNvPr>
          <p:cNvSpPr txBox="1"/>
          <p:nvPr/>
        </p:nvSpPr>
        <p:spPr>
          <a:xfrm>
            <a:off x="242725" y="370312"/>
            <a:ext cx="46482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3845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ER diagram</a:t>
            </a:r>
            <a:endParaRPr sz="5400" dirty="0">
              <a:solidFill>
                <a:srgbClr val="3845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  <p:extLst>
      <p:ext uri="{BB962C8B-B14F-4D97-AF65-F5344CB8AC3E}">
        <p14:creationId xmlns:p14="http://schemas.microsoft.com/office/powerpoint/2010/main" val="1375537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79" y="1114128"/>
            <a:ext cx="5206105" cy="40886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5"/>
          <p:cNvSpPr/>
          <p:nvPr/>
        </p:nvSpPr>
        <p:spPr>
          <a:xfrm>
            <a:off x="304800" y="159429"/>
            <a:ext cx="4287798" cy="2318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>
                <a:solidFill>
                  <a:srgbClr val="002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WEB - 1</a:t>
            </a:r>
            <a:endParaRPr sz="5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77" name="Google Shape;177;p5"/>
          <p:cNvPicPr preferRelativeResize="0"/>
          <p:nvPr/>
        </p:nvPicPr>
        <p:blipFill rotWithShape="1">
          <a:blip r:embed="rId4">
            <a:alphaModFix/>
          </a:blip>
          <a:srcRect l="14532" r="31924"/>
          <a:stretch/>
        </p:blipFill>
        <p:spPr>
          <a:xfrm>
            <a:off x="105179" y="1790700"/>
            <a:ext cx="9826221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57929" y="1114128"/>
            <a:ext cx="5525271" cy="89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100" y="1449998"/>
            <a:ext cx="6172200" cy="771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"/>
          <p:cNvPicPr preferRelativeResize="0"/>
          <p:nvPr/>
        </p:nvPicPr>
        <p:blipFill rotWithShape="1">
          <a:blip r:embed="rId4">
            <a:alphaModFix/>
          </a:blip>
          <a:srcRect l="4990"/>
          <a:stretch/>
        </p:blipFill>
        <p:spPr>
          <a:xfrm>
            <a:off x="2362200" y="3046500"/>
            <a:ext cx="1781367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865100" y="3415740"/>
            <a:ext cx="3581400" cy="356418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7"/>
          <p:cNvSpPr/>
          <p:nvPr/>
        </p:nvSpPr>
        <p:spPr>
          <a:xfrm>
            <a:off x="7287617" y="4379938"/>
            <a:ext cx="4800600" cy="1913021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3845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32730" y="949751"/>
            <a:ext cx="4191000" cy="419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779" y="1114128"/>
            <a:ext cx="5206105" cy="40886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7"/>
          <p:cNvSpPr/>
          <p:nvPr/>
        </p:nvSpPr>
        <p:spPr>
          <a:xfrm>
            <a:off x="304800" y="159429"/>
            <a:ext cx="4287798" cy="2318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>
                <a:solidFill>
                  <a:srgbClr val="002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Android - 1</a:t>
            </a:r>
            <a:endParaRPr sz="5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95" name="Google Shape;195;p7"/>
          <p:cNvPicPr preferRelativeResize="0"/>
          <p:nvPr/>
        </p:nvPicPr>
        <p:blipFill rotWithShape="1">
          <a:blip r:embed="rId8">
            <a:alphaModFix/>
          </a:blip>
          <a:srcRect b="3677"/>
          <a:stretch/>
        </p:blipFill>
        <p:spPr>
          <a:xfrm>
            <a:off x="2343726" y="2813565"/>
            <a:ext cx="1749046" cy="317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7"/>
          <p:cNvPicPr preferRelativeResize="0"/>
          <p:nvPr/>
        </p:nvPicPr>
        <p:blipFill rotWithShape="1">
          <a:blip r:embed="rId3">
            <a:alphaModFix/>
          </a:blip>
          <a:srcRect l="56963" t="40247" r="31970" b="38765"/>
          <a:stretch/>
        </p:blipFill>
        <p:spPr>
          <a:xfrm>
            <a:off x="3933336" y="4552946"/>
            <a:ext cx="685800" cy="161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7"/>
          <p:cNvPicPr preferRelativeResize="0"/>
          <p:nvPr/>
        </p:nvPicPr>
        <p:blipFill rotWithShape="1">
          <a:blip r:embed="rId9">
            <a:alphaModFix/>
          </a:blip>
          <a:srcRect l="43210" t="53876" r="44444" b="36247"/>
          <a:stretch/>
        </p:blipFill>
        <p:spPr>
          <a:xfrm>
            <a:off x="3112511" y="5666873"/>
            <a:ext cx="762000" cy="76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114128"/>
            <a:ext cx="6172200" cy="771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779" y="1114128"/>
            <a:ext cx="5206105" cy="40886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8"/>
          <p:cNvSpPr/>
          <p:nvPr/>
        </p:nvSpPr>
        <p:spPr>
          <a:xfrm>
            <a:off x="304800" y="159429"/>
            <a:ext cx="4287798" cy="2318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>
                <a:solidFill>
                  <a:srgbClr val="002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Android - 2</a:t>
            </a:r>
            <a:endParaRPr sz="5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07" name="Google Shape;207;p8"/>
          <p:cNvPicPr preferRelativeResize="0"/>
          <p:nvPr/>
        </p:nvPicPr>
        <p:blipFill rotWithShape="1">
          <a:blip r:embed="rId5">
            <a:alphaModFix/>
          </a:blip>
          <a:srcRect l="12929" r="14228"/>
          <a:stretch/>
        </p:blipFill>
        <p:spPr>
          <a:xfrm>
            <a:off x="12862785" y="3771900"/>
            <a:ext cx="4724400" cy="333822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8"/>
          <p:cNvSpPr/>
          <p:nvPr/>
        </p:nvSpPr>
        <p:spPr>
          <a:xfrm>
            <a:off x="7086600" y="4261918"/>
            <a:ext cx="4876800" cy="216695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45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95564" y="-71955"/>
            <a:ext cx="578643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"/>
          <p:cNvPicPr preferRelativeResize="0"/>
          <p:nvPr/>
        </p:nvPicPr>
        <p:blipFill rotWithShape="1">
          <a:blip r:embed="rId7">
            <a:alphaModFix/>
          </a:blip>
          <a:srcRect l="997" r="5779" b="5571"/>
          <a:stretch/>
        </p:blipFill>
        <p:spPr>
          <a:xfrm>
            <a:off x="2150150" y="2642125"/>
            <a:ext cx="1964650" cy="30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8"/>
          <p:cNvPicPr preferRelativeResize="0"/>
          <p:nvPr/>
        </p:nvPicPr>
        <p:blipFill rotWithShape="1">
          <a:blip r:embed="rId8">
            <a:alphaModFix/>
          </a:blip>
          <a:srcRect l="43210" t="53876" r="44444" b="36247"/>
          <a:stretch/>
        </p:blipFill>
        <p:spPr>
          <a:xfrm>
            <a:off x="3064544" y="5487471"/>
            <a:ext cx="762000" cy="76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8"/>
          <p:cNvPicPr preferRelativeResize="0"/>
          <p:nvPr/>
        </p:nvPicPr>
        <p:blipFill rotWithShape="1">
          <a:blip r:embed="rId9">
            <a:alphaModFix/>
          </a:blip>
          <a:srcRect l="56963" t="40247" r="31970" b="38765"/>
          <a:stretch/>
        </p:blipFill>
        <p:spPr>
          <a:xfrm>
            <a:off x="3826544" y="4218542"/>
            <a:ext cx="685800" cy="1619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122da4e1636_0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114128"/>
            <a:ext cx="6172200" cy="771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22da4e1636_0_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779" y="1114128"/>
            <a:ext cx="5206105" cy="40886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22da4e1636_0_14"/>
          <p:cNvSpPr/>
          <p:nvPr/>
        </p:nvSpPr>
        <p:spPr>
          <a:xfrm>
            <a:off x="304800" y="159429"/>
            <a:ext cx="4287900" cy="23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>
                <a:solidFill>
                  <a:srgbClr val="002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Android - 3</a:t>
            </a:r>
            <a:endParaRPr sz="5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21" name="Google Shape;221;g122da4e1636_0_14"/>
          <p:cNvSpPr/>
          <p:nvPr/>
        </p:nvSpPr>
        <p:spPr>
          <a:xfrm>
            <a:off x="7086600" y="4261918"/>
            <a:ext cx="4876800" cy="216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45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g122da4e1636_0_14"/>
          <p:cNvPicPr preferRelativeResize="0"/>
          <p:nvPr/>
        </p:nvPicPr>
        <p:blipFill rotWithShape="1">
          <a:blip r:embed="rId5">
            <a:alphaModFix/>
          </a:blip>
          <a:srcRect l="997" r="5779"/>
          <a:stretch/>
        </p:blipFill>
        <p:spPr>
          <a:xfrm>
            <a:off x="2150144" y="2642132"/>
            <a:ext cx="1964655" cy="323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122da4e1636_0_14"/>
          <p:cNvPicPr preferRelativeResize="0"/>
          <p:nvPr/>
        </p:nvPicPr>
        <p:blipFill rotWithShape="1">
          <a:blip r:embed="rId6">
            <a:alphaModFix/>
          </a:blip>
          <a:srcRect l="-263770" t="-56989" r="263770" b="56990"/>
          <a:stretch/>
        </p:blipFill>
        <p:spPr>
          <a:xfrm>
            <a:off x="2133090" y="2284406"/>
            <a:ext cx="1998778" cy="3553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22da4e1636_0_14"/>
          <p:cNvPicPr preferRelativeResize="0"/>
          <p:nvPr/>
        </p:nvPicPr>
        <p:blipFill rotWithShape="1">
          <a:blip r:embed="rId6">
            <a:alphaModFix/>
          </a:blip>
          <a:srcRect b="6059"/>
          <a:stretch/>
        </p:blipFill>
        <p:spPr>
          <a:xfrm>
            <a:off x="2133088" y="2592800"/>
            <a:ext cx="1998775" cy="3338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22da4e1636_0_14"/>
          <p:cNvPicPr preferRelativeResize="0"/>
          <p:nvPr/>
        </p:nvPicPr>
        <p:blipFill rotWithShape="1">
          <a:blip r:embed="rId7">
            <a:alphaModFix/>
          </a:blip>
          <a:srcRect l="56964" t="40246" r="31969" b="38765"/>
          <a:stretch/>
        </p:blipFill>
        <p:spPr>
          <a:xfrm>
            <a:off x="3826544" y="4218542"/>
            <a:ext cx="685800" cy="161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22da4e1636_0_14"/>
          <p:cNvPicPr preferRelativeResize="0"/>
          <p:nvPr/>
        </p:nvPicPr>
        <p:blipFill rotWithShape="1">
          <a:blip r:embed="rId8">
            <a:alphaModFix/>
          </a:blip>
          <a:srcRect l="43209" t="53876" r="44444" b="36247"/>
          <a:stretch/>
        </p:blipFill>
        <p:spPr>
          <a:xfrm>
            <a:off x="3064544" y="5487471"/>
            <a:ext cx="762000" cy="76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22da4e1636_0_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537656" y="1734406"/>
            <a:ext cx="3014975" cy="722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608</Words>
  <Application>Microsoft Office PowerPoint</Application>
  <PresentationFormat>사용자 지정</PresentationFormat>
  <Paragraphs>116</Paragraphs>
  <Slides>14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Arial</vt:lpstr>
      <vt:lpstr>Nanum Myeongjo</vt:lpstr>
      <vt:lpstr>Batang</vt:lpstr>
      <vt:lpstr>Calibri</vt:lpstr>
      <vt:lpstr>Malgun Gothic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박재완</cp:lastModifiedBy>
  <cp:revision>5</cp:revision>
  <dcterms:created xsi:type="dcterms:W3CDTF">2022-03-31T22:44:10Z</dcterms:created>
  <dcterms:modified xsi:type="dcterms:W3CDTF">2022-04-04T06:43:54Z</dcterms:modified>
</cp:coreProperties>
</file>